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797675" cy="9926638"/>
  <p:defaultTextStyle>
    <a:defPPr>
      <a:defRPr lang="it-IT"/>
    </a:defPPr>
    <a:lvl1pPr marL="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06" y="-120"/>
      </p:cViewPr>
      <p:guideLst>
        <p:guide orient="horz" pos="317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220652" y="403694"/>
            <a:ext cx="1620203" cy="860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60045" y="403694"/>
            <a:ext cx="4740593" cy="860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60045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60457" y="2352148"/>
            <a:ext cx="3180398" cy="6652746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49C5B-BEB7-410C-ABA0-59FA1FD4ED3E}" type="datetimeFigureOut">
              <a:rPr lang="it-IT" smtClean="0"/>
              <a:pPr/>
              <a:t>23/11/2018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8E19-F811-4267-9834-119E2E66A3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google.it/url?sa=i&amp;rct=j&amp;q=&amp;esrc=s&amp;source=images&amp;cd=&amp;cad=rja&amp;uact=8&amp;ved=2ahUKEwjW75n4-u7dAhXNJ1AKHb_VAO8QjRx6BAgBEAU&amp;url=https://www.mckinstech.com/product/cyberpower-pc/&amp;psig=AOvVaw2H5I1M0-aKqQ03-LHS8CbH&amp;ust=1538817201460895" TargetMode="External"/><Relationship Id="rId7" Type="http://schemas.openxmlformats.org/officeDocument/2006/relationships/hyperlink" Target="https://www.google.it/url?sa=i&amp;rct=j&amp;q=&amp;esrc=s&amp;source=images&amp;cd=&amp;cad=rja&amp;uact=8&amp;ved=2ahUKEwiKqYnd--7dAhUNZVAKHVfbAjEQjRx6BAgBEAU&amp;url=https://pixabay.com/it/bordo-circuiti-traccia-1709189/&amp;psig=AOvVaw1HYt4t1dUeIjJo1MmXFos7&amp;ust=153881736563255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google.it/url?sa=i&amp;rct=j&amp;q=&amp;esrc=s&amp;source=images&amp;cd=&amp;cad=rja&amp;uact=8&amp;ved=2ahUKEwjjx7is--7dAhXCalAKHSw6DKUQjRx6BAgBEAU&amp;url=https://www.lg.com/in/computers/lg-19CH300&amp;psig=AOvVaw2H5I1M0-aKqQ03-LHS8CbH&amp;ust=1538817201460895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73680" y="277283"/>
            <a:ext cx="3493770" cy="2868427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" name="Immagine 3" descr="Nuova immagine (1)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8" y="674203"/>
            <a:ext cx="2887520" cy="1557797"/>
          </a:xfrm>
          <a:prstGeom prst="rect">
            <a:avLst/>
          </a:prstGeom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 rot="1795551">
            <a:off x="1527940" y="2373061"/>
            <a:ext cx="2721902" cy="1587676"/>
          </a:xfrm>
          <a:custGeom>
            <a:avLst/>
            <a:gdLst>
              <a:gd name="G0" fmla="+- 0 0 0"/>
              <a:gd name="G1" fmla="+- 21600 0 0"/>
              <a:gd name="G2" fmla="+- 21600 0 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0" y="10800"/>
                </a:move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8746" tIns="49373" rIns="98746" bIns="49373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163890" y="2579414"/>
            <a:ext cx="4687721" cy="10080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2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3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304306" y="2592040"/>
            <a:ext cx="4444044" cy="899929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SVILUPPATORE </a:t>
            </a:r>
          </a:p>
          <a:p>
            <a:pPr algn="ctr"/>
            <a:r>
              <a:rPr lang="it-IT" sz="2600" b="1" spc="5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 AMBIENTE </a:t>
            </a:r>
            <a:r>
              <a:rPr lang="it-IT" sz="2600" b="1" spc="54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MICROSOFT.NET</a:t>
            </a:r>
            <a:endParaRPr lang="it-IT" sz="2600" b="1" spc="5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728242" y="3816176"/>
            <a:ext cx="3669473" cy="684486"/>
          </a:xfrm>
          <a:prstGeom prst="rect">
            <a:avLst/>
          </a:prstGeom>
          <a:noFill/>
        </p:spPr>
        <p:txBody>
          <a:bodyPr wrap="none" lIns="98746" tIns="49373" rIns="98746" bIns="493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SEI DISOCCUPATO? FAI CENTRO!</a:t>
            </a:r>
          </a:p>
          <a:p>
            <a:pPr algn="ctr"/>
            <a:r>
              <a:rPr lang="it-IT" b="1" spc="54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itchFamily="34" charset="0"/>
              </a:rPr>
              <a:t>INVESTI NEL SAPERE TECNICO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32098" y="4464248"/>
            <a:ext cx="6480720" cy="792208"/>
          </a:xfrm>
          <a:prstGeom prst="rect">
            <a:avLst/>
          </a:prstGeom>
          <a:noFill/>
        </p:spPr>
        <p:txBody>
          <a:bodyPr wrap="square" lIns="98746" tIns="49373" rIns="98746" bIns="49373" rtlCol="0">
            <a:spAutoFit/>
          </a:bodyPr>
          <a:lstStyle/>
          <a:p>
            <a:pPr algn="just"/>
            <a:r>
              <a:rPr lang="it-IT" sz="1500" b="1" dirty="0">
                <a:latin typeface="Arial Narrow" pitchFamily="34" charset="0"/>
              </a:rPr>
              <a:t>Conoscere e approfondire l’innovazione promossa dal mondo </a:t>
            </a:r>
            <a:r>
              <a:rPr lang="it-IT" sz="1500" b="1" dirty="0" smtClean="0">
                <a:latin typeface="Arial Narrow" pitchFamily="34" charset="0"/>
              </a:rPr>
              <a:t>informatico è </a:t>
            </a:r>
            <a:r>
              <a:rPr lang="it-IT" sz="1500" b="1" dirty="0">
                <a:latin typeface="Arial Narrow" pitchFamily="34" charset="0"/>
              </a:rPr>
              <a:t>indispensabile non solo per trovare un impiego, ma per </a:t>
            </a:r>
            <a:r>
              <a:rPr lang="it-IT" sz="1500" b="1" dirty="0" smtClean="0">
                <a:latin typeface="Arial Narrow" pitchFamily="34" charset="0"/>
              </a:rPr>
              <a:t>mantenerlo con </a:t>
            </a:r>
            <a:r>
              <a:rPr lang="it-IT" sz="1500" b="1" dirty="0">
                <a:latin typeface="Arial Narrow" pitchFamily="34" charset="0"/>
              </a:rPr>
              <a:t>soddisfazione.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43512" y="5256336"/>
            <a:ext cx="6291601" cy="5162635"/>
          </a:xfrm>
          <a:prstGeom prst="rect">
            <a:avLst/>
          </a:prstGeom>
          <a:noFill/>
        </p:spPr>
        <p:txBody>
          <a:bodyPr wrap="none" lIns="98746" tIns="49373" rIns="98746" bIns="49373" rtlCol="0">
            <a:spAutoFit/>
          </a:bodyPr>
          <a:lstStyle/>
          <a:p>
            <a:pPr algn="ctr"/>
            <a:r>
              <a:rPr lang="it-IT" sz="2000" b="1" dirty="0">
                <a:solidFill>
                  <a:srgbClr val="C00000"/>
                </a:solidFill>
                <a:latin typeface="Arial Narrow" pitchFamily="34" charset="0"/>
              </a:rPr>
              <a:t>ISCRIVITI AL CORSO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entro il 17 gennaio </a:t>
            </a:r>
            <a:r>
              <a:rPr lang="it-IT" sz="2000" b="1" dirty="0" smtClean="0">
                <a:solidFill>
                  <a:srgbClr val="C00000"/>
                </a:solidFill>
                <a:latin typeface="Arial Narrow" pitchFamily="34" charset="0"/>
              </a:rPr>
              <a:t>2019!</a:t>
            </a:r>
            <a:endParaRPr lang="it-IT" sz="2000" b="1" dirty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Il corso si svolge a Trento, nella sede dell’UPT, in </a:t>
            </a:r>
            <a:r>
              <a:rPr lang="it-IT" sz="1500" b="1" dirty="0" smtClean="0">
                <a:latin typeface="Arial Narrow" pitchFamily="34" charset="0"/>
              </a:rPr>
              <a:t>Passaggio Peterlongo 8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Durata dal </a:t>
            </a:r>
            <a:r>
              <a:rPr lang="it-IT" sz="1500" b="1" dirty="0" smtClean="0">
                <a:latin typeface="Arial Narrow" pitchFamily="34" charset="0"/>
              </a:rPr>
              <a:t>22 </a:t>
            </a:r>
            <a:r>
              <a:rPr lang="it-IT" sz="1500" b="1" dirty="0" smtClean="0">
                <a:latin typeface="Arial Narrow" pitchFamily="34" charset="0"/>
              </a:rPr>
              <a:t>gennaio </a:t>
            </a:r>
            <a:r>
              <a:rPr lang="it-IT" sz="1500" b="1" dirty="0">
                <a:latin typeface="Arial Narrow" pitchFamily="34" charset="0"/>
              </a:rPr>
              <a:t>al </a:t>
            </a:r>
            <a:r>
              <a:rPr lang="it-IT" sz="1500" b="1" dirty="0" smtClean="0">
                <a:latin typeface="Arial Narrow" pitchFamily="34" charset="0"/>
              </a:rPr>
              <a:t>30 marzo </a:t>
            </a:r>
            <a:r>
              <a:rPr lang="it-IT" sz="1500" b="1" dirty="0" smtClean="0">
                <a:latin typeface="Arial Narrow" pitchFamily="34" charset="0"/>
              </a:rPr>
              <a:t>2019</a:t>
            </a:r>
            <a:endParaRPr lang="it-IT" sz="15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 smtClean="0">
                <a:latin typeface="Arial Narrow" pitchFamily="34" charset="0"/>
              </a:rPr>
              <a:t>150 </a:t>
            </a:r>
            <a:r>
              <a:rPr lang="it-IT" sz="1500" b="1" dirty="0">
                <a:latin typeface="Arial Narrow" pitchFamily="34" charset="0"/>
              </a:rPr>
              <a:t>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LABORATORIO INFORMATICO 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40 ORE </a:t>
            </a:r>
            <a:r>
              <a:rPr lang="it-IT" sz="1500" b="1" dirty="0" err="1">
                <a:latin typeface="Arial Narrow" pitchFamily="34" charset="0"/>
              </a:rPr>
              <a:t>DI</a:t>
            </a:r>
            <a:r>
              <a:rPr lang="it-IT" sz="1500" b="1" dirty="0">
                <a:latin typeface="Arial Narrow" pitchFamily="34" charset="0"/>
              </a:rPr>
              <a:t> TIROCINIO IN AZIENDA </a:t>
            </a:r>
            <a:r>
              <a:rPr lang="it-IT" sz="1500" b="1" dirty="0" smtClean="0">
                <a:solidFill>
                  <a:srgbClr val="FF0000"/>
                </a:solidFill>
                <a:latin typeface="Arial Narrow" pitchFamily="34" charset="0"/>
              </a:rPr>
              <a:t>con </a:t>
            </a:r>
            <a:r>
              <a:rPr lang="it-IT" sz="1500" b="1" dirty="0">
                <a:solidFill>
                  <a:srgbClr val="FF0000"/>
                </a:solidFill>
                <a:latin typeface="Arial Narrow" pitchFamily="34" charset="0"/>
              </a:rPr>
              <a:t>riconoscimento </a:t>
            </a:r>
            <a:r>
              <a:rPr lang="it-IT" sz="1500" b="1" dirty="0">
                <a:latin typeface="Arial Narrow" pitchFamily="34" charset="0"/>
              </a:rPr>
              <a:t>di 70 euro</a:t>
            </a: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BUONO PASTO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it-IT" sz="1500" b="1" dirty="0">
                <a:latin typeface="Arial Narrow" pitchFamily="34" charset="0"/>
              </a:rPr>
              <a:t>CORSO CON VOUCHER</a:t>
            </a:r>
          </a:p>
          <a:p>
            <a:r>
              <a:rPr lang="it-IT" sz="1500" dirty="0">
                <a:latin typeface="Arial Narrow" pitchFamily="34" charset="0"/>
              </a:rPr>
              <a:t>oppure in regime privato a 2.000 EURO</a:t>
            </a:r>
          </a:p>
          <a:p>
            <a:endParaRPr lang="it-IT" sz="800" b="1" dirty="0">
              <a:latin typeface="Arial Narrow" pitchFamily="34" charset="0"/>
            </a:endParaRP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TROVERAI DOCENTI QUALIFICATI E UN CONTESTO CHE TI AFFIANCHERA’ </a:t>
            </a:r>
          </a:p>
          <a:p>
            <a:pPr algn="ctr"/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NELLA VALORIZZAZIONE DELL’ESPERIENZA </a:t>
            </a:r>
            <a:r>
              <a:rPr lang="it-IT" sz="1500" b="1" dirty="0" err="1">
                <a:solidFill>
                  <a:srgbClr val="C00000"/>
                </a:solidFill>
                <a:latin typeface="Arial Narrow" pitchFamily="34" charset="0"/>
              </a:rPr>
              <a:t>DI</a:t>
            </a:r>
            <a:r>
              <a:rPr lang="it-IT" sz="1500" b="1" dirty="0">
                <a:solidFill>
                  <a:srgbClr val="C00000"/>
                </a:solidFill>
                <a:latin typeface="Arial Narrow" pitchFamily="34" charset="0"/>
              </a:rPr>
              <a:t> TIROCINIO AZIENDALE</a:t>
            </a:r>
            <a:r>
              <a:rPr lang="it-IT" sz="1400" b="1" dirty="0">
                <a:solidFill>
                  <a:srgbClr val="C00000"/>
                </a:solidFill>
                <a:latin typeface="Arial Narrow" pitchFamily="34" charset="0"/>
              </a:rPr>
              <a:t>.</a:t>
            </a:r>
          </a:p>
          <a:p>
            <a:endParaRPr lang="it-IT" sz="800" b="1" dirty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it-IT" sz="1500" b="1" dirty="0">
                <a:latin typeface="Arial Narrow" pitchFamily="34" charset="0"/>
              </a:rPr>
              <a:t>CONTENUTI:</a:t>
            </a:r>
          </a:p>
          <a:p>
            <a:r>
              <a:rPr lang="it-IT" sz="1500" dirty="0" smtClean="0">
                <a:latin typeface="Arial Narrow" pitchFamily="34" charset="0"/>
              </a:rPr>
              <a:t>Visual </a:t>
            </a:r>
            <a:r>
              <a:rPr lang="it-IT" sz="1500" dirty="0" err="1" smtClean="0">
                <a:latin typeface="Arial Narrow" pitchFamily="34" charset="0"/>
              </a:rPr>
              <a:t>basic</a:t>
            </a:r>
            <a:r>
              <a:rPr lang="it-IT" sz="1500" dirty="0" smtClean="0">
                <a:latin typeface="Arial Narrow" pitchFamily="34" charset="0"/>
              </a:rPr>
              <a:t>, Linguaggio </a:t>
            </a:r>
            <a:r>
              <a:rPr lang="it-IT" sz="1500" dirty="0" err="1" smtClean="0">
                <a:latin typeface="Arial Narrow" pitchFamily="34" charset="0"/>
              </a:rPr>
              <a:t>C#</a:t>
            </a:r>
            <a:r>
              <a:rPr lang="it-IT" sz="1500" dirty="0" smtClean="0">
                <a:latin typeface="Arial Narrow" pitchFamily="34" charset="0"/>
              </a:rPr>
              <a:t>, </a:t>
            </a:r>
            <a:r>
              <a:rPr lang="it-IT" sz="1500" dirty="0" err="1" smtClean="0">
                <a:latin typeface="Arial Narrow" pitchFamily="34" charset="0"/>
              </a:rPr>
              <a:t>Dbms</a:t>
            </a:r>
            <a:r>
              <a:rPr lang="it-IT" sz="1500" dirty="0" smtClean="0">
                <a:latin typeface="Arial Narrow" pitchFamily="34" charset="0"/>
              </a:rPr>
              <a:t> relazionali, Microsoft SQL Server, HTML, </a:t>
            </a:r>
            <a:r>
              <a:rPr lang="it-IT" sz="1500" dirty="0" smtClean="0">
                <a:latin typeface="Arial Narrow" pitchFamily="34" charset="0"/>
              </a:rPr>
              <a:t>CSS,</a:t>
            </a:r>
          </a:p>
          <a:p>
            <a:r>
              <a:rPr lang="it-IT" sz="1500" dirty="0" smtClean="0">
                <a:latin typeface="Arial Narrow" pitchFamily="34" charset="0"/>
              </a:rPr>
              <a:t>javascript </a:t>
            </a:r>
            <a:r>
              <a:rPr lang="it-IT" sz="1500" dirty="0" smtClean="0">
                <a:latin typeface="Arial Narrow" pitchFamily="34" charset="0"/>
              </a:rPr>
              <a:t>e </a:t>
            </a:r>
            <a:r>
              <a:rPr lang="it-IT" sz="1500" dirty="0">
                <a:latin typeface="Arial Narrow" pitchFamily="34" charset="0"/>
              </a:rPr>
              <a:t>altro.</a:t>
            </a:r>
          </a:p>
          <a:p>
            <a:endParaRPr lang="it-IT" sz="1500" dirty="0">
              <a:solidFill>
                <a:srgbClr val="C00000"/>
              </a:solidFill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  <a:p>
            <a:endParaRPr lang="it-IT" sz="1500" b="1" dirty="0">
              <a:latin typeface="Arial Narrow" pitchFamily="34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936768" y="8712720"/>
            <a:ext cx="23198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rgbClr val="0070C0"/>
                </a:solidFill>
                <a:latin typeface="Arial Narrow" pitchFamily="34" charset="0"/>
              </a:rPr>
              <a:t>PER ISCRIZIONI: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Segreteria Formazione Continua</a:t>
            </a: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Via Prati 22  </a:t>
            </a:r>
            <a:r>
              <a:rPr lang="it-IT" sz="1200" dirty="0" err="1" smtClean="0">
                <a:solidFill>
                  <a:srgbClr val="0070C0"/>
                </a:solidFill>
                <a:latin typeface="Arial Narrow" pitchFamily="34" charset="0"/>
              </a:rPr>
              <a:t>-Trento</a:t>
            </a:r>
            <a:endParaRPr lang="it-IT" sz="1200" dirty="0" smtClean="0">
              <a:solidFill>
                <a:srgbClr val="0070C0"/>
              </a:solidFill>
              <a:latin typeface="Arial Narrow" pitchFamily="34" charset="0"/>
            </a:endParaRP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Tel. 0461 260323 </a:t>
            </a:r>
            <a:endParaRPr lang="it-IT" sz="1200" dirty="0" smtClean="0">
              <a:solidFill>
                <a:srgbClr val="0070C0"/>
              </a:solidFill>
              <a:latin typeface="Arial Narrow" pitchFamily="34" charset="0"/>
            </a:endParaRPr>
          </a:p>
          <a:p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mail</a:t>
            </a:r>
            <a:r>
              <a:rPr lang="it-IT" sz="1200" dirty="0" smtClean="0">
                <a:solidFill>
                  <a:srgbClr val="0070C0"/>
                </a:solidFill>
                <a:latin typeface="Arial Narrow" pitchFamily="34" charset="0"/>
              </a:rPr>
              <a:t>: segreteria.formazione@cfp-upt.it</a:t>
            </a:r>
          </a:p>
          <a:p>
            <a:endParaRPr lang="it-IT" sz="1200" dirty="0">
              <a:latin typeface="Arial Narrow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64546" y="575816"/>
            <a:ext cx="1972014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dirty="0" smtClean="0">
                <a:latin typeface="Arial Narrow" pitchFamily="34" charset="0"/>
              </a:rPr>
              <a:t>FORMAZIONE XTE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CORSI </a:t>
            </a:r>
            <a:r>
              <a:rPr lang="it-IT" sz="1400" dirty="0" err="1" smtClean="0">
                <a:latin typeface="Arial Narrow" pitchFamily="34" charset="0"/>
              </a:rPr>
              <a:t>DI</a:t>
            </a:r>
            <a:r>
              <a:rPr lang="it-IT" sz="1400" dirty="0" smtClean="0">
                <a:latin typeface="Arial Narrow" pitchFamily="34" charset="0"/>
              </a:rPr>
              <a:t> FORMAZIONE</a:t>
            </a:r>
          </a:p>
          <a:p>
            <a:pPr algn="ctr"/>
            <a:r>
              <a:rPr lang="it-IT" sz="1400" dirty="0" smtClean="0">
                <a:latin typeface="Arial Narrow" pitchFamily="34" charset="0"/>
              </a:rPr>
              <a:t>PER DISOCCUPATI</a:t>
            </a:r>
            <a:endParaRPr lang="it-IT" sz="1400" dirty="0">
              <a:latin typeface="Arial Narrow" pitchFamily="34" charset="0"/>
            </a:endParaRPr>
          </a:p>
        </p:txBody>
      </p:sp>
      <p:pic>
        <p:nvPicPr>
          <p:cNvPr id="1028" name="Picture 4" descr="Immagine correlat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12218" y="8640712"/>
            <a:ext cx="1296144" cy="1296144"/>
          </a:xfrm>
          <a:prstGeom prst="rect">
            <a:avLst/>
          </a:prstGeom>
          <a:noFill/>
        </p:spPr>
      </p:pic>
      <p:pic>
        <p:nvPicPr>
          <p:cNvPr id="1030" name="Picture 6" descr="Risultati immagini per PC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14547" t="5540" r="12727" b="6220"/>
          <a:stretch>
            <a:fillRect/>
          </a:stretch>
        </p:blipFill>
        <p:spPr bwMode="auto">
          <a:xfrm>
            <a:off x="5616674" y="6552480"/>
            <a:ext cx="936104" cy="748883"/>
          </a:xfrm>
          <a:prstGeom prst="rect">
            <a:avLst/>
          </a:prstGeom>
          <a:noFill/>
        </p:spPr>
      </p:pic>
      <p:pic>
        <p:nvPicPr>
          <p:cNvPr id="1034" name="Picture 10" descr="Risultati immagini per CIRCUITI PC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 t="21357" b="12928"/>
          <a:stretch>
            <a:fillRect/>
          </a:stretch>
        </p:blipFill>
        <p:spPr bwMode="auto">
          <a:xfrm>
            <a:off x="4464546" y="1439912"/>
            <a:ext cx="1974056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162</Words>
  <Application>Microsoft Office PowerPoint</Application>
  <PresentationFormat>Personalizzato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claudia.mammani</dc:creator>
  <cp:lastModifiedBy>cecilia.lucianer</cp:lastModifiedBy>
  <cp:revision>11</cp:revision>
  <dcterms:created xsi:type="dcterms:W3CDTF">2018-10-05T08:30:22Z</dcterms:created>
  <dcterms:modified xsi:type="dcterms:W3CDTF">2018-11-23T17:46:59Z</dcterms:modified>
</cp:coreProperties>
</file>